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6" r:id="rId2"/>
    <p:sldId id="257" r:id="rId3"/>
    <p:sldId id="260" r:id="rId4"/>
    <p:sldId id="262" r:id="rId5"/>
    <p:sldId id="261" r:id="rId6"/>
    <p:sldId id="266" r:id="rId7"/>
    <p:sldId id="269" r:id="rId8"/>
    <p:sldId id="264" r:id="rId9"/>
    <p:sldId id="263" r:id="rId10"/>
    <p:sldId id="265" r:id="rId11"/>
    <p:sldId id="267" r:id="rId12"/>
    <p:sldId id="259" r:id="rId13"/>
    <p:sldId id="258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977" autoAdjust="0"/>
  </p:normalViewPr>
  <p:slideViewPr>
    <p:cSldViewPr snapToGrid="0">
      <p:cViewPr varScale="1">
        <p:scale>
          <a:sx n="93" d="100"/>
          <a:sy n="93" d="100"/>
        </p:scale>
        <p:origin x="51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973C37-E71D-4D93-840E-949818E61BF1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8EF5FF-0944-4426-9225-224A568F73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065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Now </a:t>
            </a:r>
            <a:r>
              <a:rPr lang="en-US" dirty="0" err="1" smtClean="0"/>
              <a:t>i’m</a:t>
            </a:r>
            <a:r>
              <a:rPr lang="en-US" dirty="0" smtClean="0"/>
              <a:t> </a:t>
            </a:r>
            <a:r>
              <a:rPr lang="en-US" dirty="0" err="1" smtClean="0"/>
              <a:t>gonnai</a:t>
            </a:r>
            <a:r>
              <a:rPr lang="en-US" baseline="0" dirty="0" smtClean="0"/>
              <a:t> introduce</a:t>
            </a:r>
            <a:r>
              <a:rPr lang="en-US" dirty="0" smtClean="0"/>
              <a:t> that you ‘re </a:t>
            </a:r>
            <a:r>
              <a:rPr lang="en-US" dirty="0" err="1" smtClean="0"/>
              <a:t>gonna</a:t>
            </a:r>
            <a:r>
              <a:rPr lang="en-US" baseline="0" dirty="0" smtClean="0"/>
              <a:t> work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8566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Cross validation. do not</a:t>
            </a:r>
            <a:r>
              <a:rPr lang="en-US" altLang="zh-CN" baseline="0" dirty="0" smtClean="0"/>
              <a:t> </a:t>
            </a:r>
            <a:r>
              <a:rPr lang="en-US" altLang="zh-CN" baseline="0" smtClean="0"/>
              <a:t>overfitting</a:t>
            </a:r>
            <a:endParaRPr lang="en-US" altLang="zh-CN" dirty="0" smtClean="0"/>
          </a:p>
          <a:p>
            <a:r>
              <a:rPr lang="en-US" dirty="0" smtClean="0"/>
              <a:t>Put</a:t>
            </a:r>
            <a:r>
              <a:rPr lang="en-US" baseline="0" dirty="0" smtClean="0"/>
              <a:t> the number of samples of two categories to be equal.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5476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Focal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593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 project background, which is an experiment on rats.</a:t>
            </a:r>
          </a:p>
          <a:p>
            <a:r>
              <a:rPr lang="en-US" baseline="0" dirty="0" smtClean="0"/>
              <a:t>As you can see here, wire connecting to electrode arrays inserted into the rat’s brain.</a:t>
            </a:r>
          </a:p>
          <a:p>
            <a:r>
              <a:rPr lang="en-US" baseline="0" dirty="0" smtClean="0"/>
              <a:t>And with the </a:t>
            </a:r>
            <a:r>
              <a:rPr lang="en-US" baseline="0" dirty="0" err="1" smtClean="0"/>
              <a:t>elctrodes</a:t>
            </a:r>
            <a:r>
              <a:rPr lang="en-US" baseline="0" dirty="0" smtClean="0"/>
              <a:t>  can record the </a:t>
            </a:r>
            <a:r>
              <a:rPr lang="en-US" baseline="0" dirty="0" err="1" smtClean="0"/>
              <a:t>extracellurer</a:t>
            </a:r>
            <a:r>
              <a:rPr lang="en-US" baseline="0" dirty="0" smtClean="0"/>
              <a:t> firings in certain brain area,  experiment, primary motor </a:t>
            </a:r>
            <a:r>
              <a:rPr lang="en-US" baseline="0" dirty="0" err="1" smtClean="0"/>
              <a:t>cotex</a:t>
            </a:r>
            <a:r>
              <a:rPr lang="en-US" baseline="0" dirty="0" smtClean="0"/>
              <a:t> area.</a:t>
            </a:r>
          </a:p>
          <a:p>
            <a:r>
              <a:rPr lang="en-US" dirty="0" smtClean="0"/>
              <a:t>In</a:t>
            </a:r>
            <a:r>
              <a:rPr lang="en-US" baseline="0" dirty="0" smtClean="0"/>
              <a:t> this </a:t>
            </a:r>
            <a:r>
              <a:rPr lang="en-US" baseline="0" dirty="0" err="1" smtClean="0"/>
              <a:t>expriment</a:t>
            </a:r>
            <a:r>
              <a:rPr lang="en-US" baseline="0" dirty="0" smtClean="0"/>
              <a:t>, whenever rats heard a cue, then it’s supposed press the lever, in order to get a drop of water as reward. You can see the whole process form video.  (lower the voice)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019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Binary </a:t>
            </a:r>
          </a:p>
          <a:p>
            <a:r>
              <a:rPr lang="en-US" altLang="zh-CN" dirty="0" smtClean="0"/>
              <a:t>Provided brain signals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195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数据名称写上来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data,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including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altLang="zh-CN" dirty="0" smtClean="0"/>
              <a:t>Testing</a:t>
            </a:r>
            <a:r>
              <a:rPr lang="zh-CN" altLang="en-US" dirty="0" smtClean="0"/>
              <a:t> </a:t>
            </a:r>
            <a:r>
              <a:rPr lang="zh-CN" altLang="zh-CN" dirty="0" smtClean="0"/>
              <a:t>b</a:t>
            </a:r>
            <a:r>
              <a:rPr lang="en-US" altLang="zh-CN" dirty="0" smtClean="0"/>
              <a:t>rain</a:t>
            </a:r>
            <a:r>
              <a:rPr lang="zh-CN" altLang="en-US" dirty="0" smtClean="0"/>
              <a:t> </a:t>
            </a:r>
            <a:r>
              <a:rPr lang="en-US" altLang="zh-CN" dirty="0" smtClean="0"/>
              <a:t>signals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provided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decode</a:t>
            </a:r>
          </a:p>
          <a:p>
            <a:endParaRPr lang="en-US" dirty="0" smtClean="0"/>
          </a:p>
          <a:p>
            <a:r>
              <a:rPr lang="zh-CN" altLang="zh-CN" dirty="0" smtClean="0"/>
              <a:t>N</a:t>
            </a:r>
            <a:r>
              <a:rPr lang="en-US" altLang="zh-CN" dirty="0" err="1" smtClean="0"/>
              <a:t>ote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</a:t>
            </a:r>
            <a:r>
              <a:rPr lang="zh-CN" altLang="en-US" dirty="0" smtClean="0"/>
              <a:t> </a:t>
            </a:r>
            <a:r>
              <a:rPr lang="en-US" altLang="zh-CN" dirty="0" smtClean="0"/>
              <a:t>don’t</a:t>
            </a:r>
            <a:r>
              <a:rPr lang="zh-CN" altLang="en-US" dirty="0" smtClean="0"/>
              <a:t>   </a:t>
            </a:r>
            <a:r>
              <a:rPr lang="en-US" altLang="zh-CN" dirty="0" smtClean="0"/>
              <a:t>regularization,</a:t>
            </a:r>
            <a:r>
              <a:rPr lang="zh-CN" altLang="en-US" dirty="0" smtClean="0"/>
              <a:t> </a:t>
            </a:r>
            <a:r>
              <a:rPr lang="en-US" altLang="zh-CN" dirty="0" smtClean="0"/>
              <a:t>cross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validation.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043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entry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650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Generally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do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these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states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</a:t>
            </a:r>
            <a:r>
              <a:rPr lang="zh-CN" altLang="en-US" dirty="0" smtClean="0"/>
              <a:t> </a:t>
            </a:r>
            <a:r>
              <a:rPr lang="en-US" altLang="zh-CN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529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some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steps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think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take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HIGH</a:t>
            </a:r>
            <a:r>
              <a:rPr lang="zh-CN" altLang="en-US" dirty="0" smtClean="0"/>
              <a:t> </a:t>
            </a:r>
            <a:r>
              <a:rPr lang="zh-CN" altLang="zh-CN" dirty="0" smtClean="0"/>
              <a:t>d</a:t>
            </a:r>
            <a:r>
              <a:rPr lang="en-US" altLang="zh-CN" dirty="0" err="1" smtClean="0"/>
              <a:t>imension</a:t>
            </a:r>
            <a:endParaRPr lang="en-US" altLang="zh-CN" dirty="0" smtClean="0"/>
          </a:p>
          <a:p>
            <a:r>
              <a:rPr lang="zh-CN" altLang="en-US" dirty="0" smtClean="0"/>
              <a:t> </a:t>
            </a:r>
            <a:r>
              <a:rPr lang="en-US" altLang="zh-CN" dirty="0" smtClean="0"/>
              <a:t>raw</a:t>
            </a:r>
            <a:r>
              <a:rPr lang="zh-CN" altLang="en-US" dirty="0" smtClean="0"/>
              <a:t> </a:t>
            </a:r>
            <a:r>
              <a:rPr lang="zh-CN" altLang="zh-CN" dirty="0" smtClean="0"/>
              <a:t>d</a:t>
            </a:r>
            <a:r>
              <a:rPr lang="en-US" altLang="zh-CN" dirty="0" err="1" smtClean="0"/>
              <a:t>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unfornately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altLang="zh-CN" dirty="0" smtClean="0"/>
              <a:t>2D</a:t>
            </a:r>
            <a:r>
              <a:rPr lang="zh-CN" altLang="en-US" dirty="0" smtClean="0"/>
              <a:t> </a:t>
            </a:r>
            <a:r>
              <a:rPr lang="en-US" altLang="zh-CN" dirty="0" smtClean="0"/>
              <a:t>PCA</a:t>
            </a:r>
          </a:p>
          <a:p>
            <a:r>
              <a:rPr lang="zh-CN" altLang="zh-CN" dirty="0" smtClean="0"/>
              <a:t>3</a:t>
            </a:r>
            <a:r>
              <a:rPr lang="en-US" altLang="zh-CN" dirty="0" smtClean="0"/>
              <a:t>D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Without considering history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7338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Turn</a:t>
            </a:r>
            <a:r>
              <a:rPr lang="zh-CN" altLang="en-US" dirty="0" smtClean="0"/>
              <a:t> </a:t>
            </a:r>
            <a:r>
              <a:rPr lang="en-US" altLang="zh-CN" dirty="0" smtClean="0"/>
              <a:t>right,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lever.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zh-CN" altLang="zh-CN" dirty="0" smtClean="0"/>
              <a:t>r</a:t>
            </a:r>
            <a:r>
              <a:rPr lang="en-US" altLang="zh-CN" dirty="0" err="1" smtClean="0"/>
              <a:t>easonable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right,</a:t>
            </a:r>
            <a:r>
              <a:rPr lang="zh-CN" altLang="en-US" dirty="0" smtClean="0"/>
              <a:t> </a:t>
            </a:r>
            <a:r>
              <a:rPr lang="zh-CN" altLang="zh-CN" dirty="0" smtClean="0"/>
              <a:t>b</a:t>
            </a:r>
            <a:r>
              <a:rPr lang="en-US" altLang="zh-CN" dirty="0" err="1" smtClean="0"/>
              <a:t>efore</a:t>
            </a:r>
            <a:r>
              <a:rPr lang="zh-CN" altLang="en-US" dirty="0" smtClean="0"/>
              <a:t> </a:t>
            </a:r>
            <a:r>
              <a:rPr lang="zh-CN" altLang="zh-CN" dirty="0" smtClean="0"/>
              <a:t>r</a:t>
            </a:r>
            <a:r>
              <a:rPr lang="en-US" altLang="zh-CN" dirty="0" err="1" smtClean="0"/>
              <a:t>ats</a:t>
            </a:r>
            <a:r>
              <a:rPr lang="zh-CN" altLang="en-US" dirty="0" smtClean="0"/>
              <a:t> 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he</a:t>
            </a:r>
            <a:r>
              <a:rPr lang="zh-CN" altLang="en-US" dirty="0" smtClean="0"/>
              <a:t> </a:t>
            </a:r>
            <a:r>
              <a:rPr lang="en-US" altLang="zh-CN" dirty="0" smtClean="0"/>
              <a:t>was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thinking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lever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305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Call</a:t>
            </a:r>
            <a:r>
              <a:rPr lang="en-US" baseline="0" dirty="0" smtClean="0"/>
              <a:t> the NN or SVM from a existing library.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EF5FF-0944-4426-9225-224A568F73F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94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918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829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08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79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003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6298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04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491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63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70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7089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9E504-8E3A-4708-9451-E2B386155D17}" type="datetimeFigureOut">
              <a:rPr lang="zh-CN" altLang="en-US" smtClean="0"/>
              <a:t>2019/5/8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20A57-BBB4-43F8-984A-09D8AA0B6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656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>
                <a:latin typeface="Times" panose="02020603060405020304" pitchFamily="18" charset="0"/>
              </a:rPr>
              <a:t>ELEC4830/BIEN 4310 </a:t>
            </a:r>
            <a:r>
              <a:rPr lang="en-US" altLang="zh-CN" dirty="0" smtClean="0">
                <a:latin typeface="Times" panose="02020603060405020304" pitchFamily="18" charset="0"/>
              </a:rPr>
              <a:t>Final Project</a:t>
            </a:r>
            <a:endParaRPr lang="zh-CN" altLang="en-US" dirty="0">
              <a:latin typeface="Times" panose="0202060306040502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Yifan HUANG</a:t>
            </a:r>
            <a:r>
              <a:rPr lang="zh-CN" altLang="en-US" dirty="0" smtClean="0"/>
              <a:t>，</a:t>
            </a:r>
            <a:r>
              <a:rPr lang="en-US" altLang="zh-CN" dirty="0" smtClean="0"/>
              <a:t>Xiang ZHNAG</a:t>
            </a:r>
          </a:p>
          <a:p>
            <a:r>
              <a:rPr lang="en-US" altLang="zh-CN" dirty="0" smtClean="0"/>
              <a:t>2019-05-05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4746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Step 2. Run your algorithms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You can call the existing functions of any algorithm</a:t>
            </a:r>
          </a:p>
          <a:p>
            <a:r>
              <a:rPr lang="en-US" altLang="zh-CN" dirty="0" smtClean="0"/>
              <a:t>No need to implement the algorithm by yourself</a:t>
            </a:r>
          </a:p>
          <a:p>
            <a:r>
              <a:rPr lang="en-US" altLang="zh-CN" dirty="0" smtClean="0"/>
              <a:t>You need to specify how you use the existing functions</a:t>
            </a:r>
          </a:p>
          <a:p>
            <a:pPr lvl="1"/>
            <a:r>
              <a:rPr lang="en-US" altLang="zh-CN" dirty="0" smtClean="0"/>
              <a:t>What is your input</a:t>
            </a:r>
          </a:p>
          <a:p>
            <a:pPr lvl="1"/>
            <a:r>
              <a:rPr lang="en-US" altLang="zh-CN" dirty="0" smtClean="0"/>
              <a:t>What is your </a:t>
            </a:r>
            <a:r>
              <a:rPr lang="en-US" altLang="zh-CN" dirty="0" smtClean="0"/>
              <a:t>preprocessing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How you improve the performance of your </a:t>
            </a:r>
            <a:r>
              <a:rPr lang="en-US" altLang="zh-CN" dirty="0" smtClean="0"/>
              <a:t>training (e.g. search for the best parameters)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What is your output</a:t>
            </a:r>
          </a:p>
          <a:p>
            <a:pPr lvl="1"/>
            <a:r>
              <a:rPr lang="en-US" altLang="zh-CN" dirty="0"/>
              <a:t>e</a:t>
            </a:r>
            <a:r>
              <a:rPr lang="en-US" altLang="zh-CN" dirty="0" smtClean="0"/>
              <a:t>tc.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435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Tips for different algorithms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Wiener filter and </a:t>
            </a:r>
            <a:r>
              <a:rPr lang="en-US" altLang="zh-CN" dirty="0" err="1"/>
              <a:t>K</a:t>
            </a:r>
            <a:r>
              <a:rPr lang="en-US" altLang="zh-CN" dirty="0" err="1" smtClean="0"/>
              <a:t>alman</a:t>
            </a:r>
            <a:r>
              <a:rPr lang="en-US" altLang="zh-CN" dirty="0" smtClean="0"/>
              <a:t> filter</a:t>
            </a:r>
          </a:p>
          <a:p>
            <a:pPr lvl="1"/>
            <a:r>
              <a:rPr lang="en-US" altLang="zh-CN" dirty="0" smtClean="0"/>
              <a:t>Smooth the output instead of 0,0,0,1,1,1,0,0,0</a:t>
            </a:r>
          </a:p>
          <a:p>
            <a:r>
              <a:rPr lang="en-US" altLang="zh-CN" dirty="0" smtClean="0"/>
              <a:t>SVM</a:t>
            </a:r>
          </a:p>
          <a:p>
            <a:pPr lvl="1"/>
            <a:r>
              <a:rPr lang="en-US" altLang="zh-CN" dirty="0" smtClean="0"/>
              <a:t>Normalize the spike count</a:t>
            </a:r>
          </a:p>
          <a:p>
            <a:pPr lvl="1"/>
            <a:r>
              <a:rPr lang="en-US" altLang="zh-CN" dirty="0" smtClean="0"/>
              <a:t>Put equal number </a:t>
            </a:r>
            <a:r>
              <a:rPr lang="en-US" altLang="zh-CN" dirty="0" smtClean="0"/>
              <a:t>of samples in each category</a:t>
            </a:r>
          </a:p>
          <a:p>
            <a:r>
              <a:rPr lang="en-US" altLang="zh-CN" dirty="0" smtClean="0"/>
              <a:t>Neural Network</a:t>
            </a:r>
          </a:p>
          <a:p>
            <a:pPr lvl="1"/>
            <a:r>
              <a:rPr lang="en-US" altLang="zh-CN" dirty="0" smtClean="0"/>
              <a:t>Try different initial weights and learning rate</a:t>
            </a:r>
          </a:p>
          <a:p>
            <a:pPr lvl="1"/>
            <a:r>
              <a:rPr lang="en-US" altLang="zh-CN" dirty="0" smtClean="0"/>
              <a:t>Randomize the training sample</a:t>
            </a:r>
          </a:p>
          <a:p>
            <a:pPr lvl="1"/>
            <a:endParaRPr lang="en-US" altLang="zh-CN" dirty="0"/>
          </a:p>
          <a:p>
            <a:pPr marL="457200" lvl="1" indent="0">
              <a:buNone/>
            </a:pPr>
            <a:r>
              <a:rPr lang="en-US" altLang="zh-CN" dirty="0" err="1" smtClean="0">
                <a:solidFill>
                  <a:srgbClr val="FF0000"/>
                </a:solidFill>
              </a:rPr>
              <a:t>Aviod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zh-CN" altLang="zh-CN" dirty="0" smtClean="0">
                <a:solidFill>
                  <a:srgbClr val="FF0000"/>
                </a:solidFill>
              </a:rPr>
              <a:t>Ov</a:t>
            </a:r>
            <a:r>
              <a:rPr lang="en-US" altLang="zh-CN" dirty="0" err="1" smtClean="0">
                <a:solidFill>
                  <a:srgbClr val="FF0000"/>
                </a:solidFill>
              </a:rPr>
              <a:t>er</a:t>
            </a:r>
            <a:r>
              <a:rPr lang="zh-CN" altLang="en-US" dirty="0" smtClean="0">
                <a:solidFill>
                  <a:srgbClr val="FF0000"/>
                </a:solidFill>
              </a:rPr>
              <a:t>f</a:t>
            </a:r>
            <a:r>
              <a:rPr lang="en-US" altLang="zh-CN" dirty="0" err="1" smtClean="0">
                <a:solidFill>
                  <a:srgbClr val="FF0000"/>
                </a:solidFill>
              </a:rPr>
              <a:t>itting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35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Submission name format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Your </a:t>
            </a:r>
            <a:r>
              <a:rPr lang="en-US" altLang="zh-CN" dirty="0" err="1" smtClean="0"/>
              <a:t>name_student</a:t>
            </a:r>
            <a:r>
              <a:rPr lang="en-US" altLang="zh-CN" dirty="0" smtClean="0"/>
              <a:t> ID.zip (edem_12344321.zip)</a:t>
            </a:r>
          </a:p>
          <a:p>
            <a:pPr lvl="1"/>
            <a:r>
              <a:rPr lang="en-US" altLang="zh-CN" dirty="0" err="1" smtClean="0"/>
              <a:t>main.m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You should write some simple comments on your code, we will re-run your code</a:t>
            </a:r>
          </a:p>
          <a:p>
            <a:pPr lvl="1"/>
            <a:r>
              <a:rPr lang="en-US" altLang="zh-CN" dirty="0" err="1"/>
              <a:t>r</a:t>
            </a:r>
            <a:r>
              <a:rPr lang="en-US" altLang="zh-CN" dirty="0" err="1" smtClean="0"/>
              <a:t>esult.mat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smtClean="0"/>
              <a:t>The decoding result of the test spike should be stored in a variable called </a:t>
            </a:r>
            <a:r>
              <a:rPr lang="en-US" altLang="zh-CN" i="1" dirty="0" err="1" smtClean="0"/>
              <a:t>decodedState</a:t>
            </a:r>
            <a:r>
              <a:rPr lang="en-US" altLang="zh-CN" i="1" dirty="0" smtClean="0"/>
              <a:t> </a:t>
            </a:r>
            <a:r>
              <a:rPr lang="en-US" altLang="zh-CN" dirty="0" smtClean="0"/>
              <a:t>(row vector, 1X3656)</a:t>
            </a:r>
          </a:p>
          <a:p>
            <a:pPr lvl="1"/>
            <a:r>
              <a:rPr lang="en-US" altLang="zh-CN" dirty="0" err="1" smtClean="0"/>
              <a:t>report.pdf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081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No more than 3 pages</a:t>
            </a:r>
          </a:p>
          <a:p>
            <a:r>
              <a:rPr lang="en-US" altLang="zh-CN" dirty="0" smtClean="0"/>
              <a:t>No need to introduce the algorithm itself</a:t>
            </a:r>
          </a:p>
          <a:p>
            <a:r>
              <a:rPr lang="en-US" altLang="zh-CN" dirty="0" smtClean="0"/>
              <a:t>Focus on the procedure of how you deal with the training data and the testing data</a:t>
            </a:r>
          </a:p>
          <a:p>
            <a:pPr lvl="1"/>
            <a:r>
              <a:rPr lang="en-US" altLang="zh-CN" dirty="0" smtClean="0"/>
              <a:t>Preprocessing (e.g.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Include history)</a:t>
            </a:r>
          </a:p>
          <a:p>
            <a:pPr lvl="1"/>
            <a:r>
              <a:rPr lang="en-US" altLang="zh-CN" dirty="0" smtClean="0"/>
              <a:t>Data checking (e.g</a:t>
            </a:r>
            <a:r>
              <a:rPr lang="en-US" altLang="zh-CN" dirty="0" smtClean="0"/>
              <a:t>. PCA </a:t>
            </a:r>
            <a:r>
              <a:rPr lang="en-US" altLang="zh-CN" dirty="0" smtClean="0"/>
              <a:t>)</a:t>
            </a:r>
          </a:p>
          <a:p>
            <a:pPr lvl="1"/>
            <a:r>
              <a:rPr lang="en-US" altLang="zh-CN" smtClean="0"/>
              <a:t>Parameter </a:t>
            </a:r>
            <a:r>
              <a:rPr lang="en-US" altLang="zh-CN" smtClean="0"/>
              <a:t>exploration </a:t>
            </a:r>
            <a:r>
              <a:rPr lang="en-US" altLang="zh-CN" dirty="0" smtClean="0"/>
              <a:t>(e.g.</a:t>
            </a:r>
            <a:r>
              <a:rPr lang="zh-CN" altLang="en-US" dirty="0" smtClean="0"/>
              <a:t> </a:t>
            </a:r>
            <a:r>
              <a:rPr lang="en-US" altLang="zh-CN" dirty="0" smtClean="0"/>
              <a:t>Initial weights, learning rate </a:t>
            </a:r>
            <a:r>
              <a:rPr lang="en-US" altLang="zh-CN" i="1" dirty="0" smtClean="0"/>
              <a:t>etc</a:t>
            </a:r>
            <a:r>
              <a:rPr lang="en-US" altLang="zh-CN" dirty="0" smtClean="0"/>
              <a:t>.)</a:t>
            </a:r>
          </a:p>
          <a:p>
            <a:pPr lvl="1"/>
            <a:r>
              <a:rPr lang="en-US" altLang="zh-CN" dirty="0" smtClean="0"/>
              <a:t>Confusion matrix on the training data (Too high or too low are not good)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Deadline: two weeks from now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25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Q&amp;A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938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 paradigm</a:t>
            </a:r>
            <a:endParaRPr lang="zh-CN" altLang="en-US" dirty="0"/>
          </a:p>
        </p:txBody>
      </p:sp>
      <p:pic>
        <p:nvPicPr>
          <p:cNvPr id="4" name="Sequence 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32100" y="1825625"/>
            <a:ext cx="6527800" cy="4351338"/>
          </a:xfrm>
        </p:spPr>
      </p:pic>
    </p:spTree>
    <p:extLst>
      <p:ext uri="{BB962C8B-B14F-4D97-AF65-F5344CB8AC3E}">
        <p14:creationId xmlns:p14="http://schemas.microsoft.com/office/powerpoint/2010/main" val="363184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9697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Objective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83205"/>
            <a:ext cx="10515600" cy="4351338"/>
          </a:xfrm>
        </p:spPr>
        <p:txBody>
          <a:bodyPr/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Given the brain signals: 16-channel neural spikes in the primary motor cortex (M1) of a rat.</a:t>
            </a: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Classify the lever-press states of the rat (press or rest).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987441" y="3135577"/>
            <a:ext cx="4450466" cy="3722423"/>
            <a:chOff x="838200" y="3005113"/>
            <a:chExt cx="4450466" cy="3722423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3374445"/>
              <a:ext cx="4450466" cy="3353091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2714619" y="3005113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Press</a:t>
              </a:r>
              <a:endParaRPr lang="zh-CN" altLang="en-US" dirty="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594515" y="3135577"/>
            <a:ext cx="4465707" cy="3722423"/>
            <a:chOff x="6163001" y="3005113"/>
            <a:chExt cx="4465707" cy="3722423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63001" y="3366825"/>
              <a:ext cx="4465707" cy="3360711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7537285" y="3005113"/>
              <a:ext cx="1717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Rest (not press)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21584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Procedure</a:t>
            </a:r>
            <a:endParaRPr lang="zh-CN" altLang="en-US" dirty="0"/>
          </a:p>
        </p:txBody>
      </p:sp>
      <p:sp>
        <p:nvSpPr>
          <p:cNvPr id="4" name="椭圆 3"/>
          <p:cNvSpPr/>
          <p:nvPr/>
        </p:nvSpPr>
        <p:spPr>
          <a:xfrm>
            <a:off x="563419" y="1690688"/>
            <a:ext cx="2697018" cy="13577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Neural firings </a:t>
            </a:r>
          </a:p>
          <a:p>
            <a:pPr algn="ctr"/>
            <a:r>
              <a:rPr lang="en-US" altLang="zh-CN" dirty="0" smtClean="0"/>
              <a:t>for training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563419" y="3048431"/>
            <a:ext cx="2697018" cy="13577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Rat’s </a:t>
            </a:r>
            <a:r>
              <a:rPr lang="zh-CN" altLang="zh-CN" dirty="0" smtClean="0"/>
              <a:t>l</a:t>
            </a:r>
            <a:r>
              <a:rPr lang="en-US" altLang="zh-CN" dirty="0" smtClean="0"/>
              <a:t>ever-press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state</a:t>
            </a:r>
            <a:r>
              <a:rPr lang="zh-CN" altLang="zh-CN" dirty="0"/>
              <a:t> </a:t>
            </a:r>
            <a:r>
              <a:rPr lang="en-US" altLang="zh-CN" dirty="0" smtClean="0"/>
              <a:t>for training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563419" y="4406176"/>
            <a:ext cx="2697018" cy="135774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Neural firings </a:t>
            </a:r>
          </a:p>
          <a:p>
            <a:pPr algn="ctr"/>
            <a:r>
              <a:rPr lang="en-US" altLang="zh-CN" dirty="0" smtClean="0"/>
              <a:t>for testing</a:t>
            </a:r>
            <a:endParaRPr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5224346" y="1802674"/>
            <a:ext cx="2778831" cy="40629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train the parameters for the algorithm (Wiener filter, </a:t>
            </a:r>
            <a:r>
              <a:rPr lang="en-US" altLang="zh-CN" sz="2400" dirty="0" err="1" smtClean="0"/>
              <a:t>Kalman</a:t>
            </a:r>
            <a:r>
              <a:rPr lang="en-US" altLang="zh-CN" sz="2400" dirty="0" smtClean="0"/>
              <a:t> filter, SVM, Neural, network etc.)</a:t>
            </a:r>
          </a:p>
          <a:p>
            <a:pPr algn="ctr"/>
            <a:endParaRPr lang="zh-CN" altLang="en-US" sz="2400" dirty="0"/>
          </a:p>
        </p:txBody>
      </p:sp>
      <p:sp>
        <p:nvSpPr>
          <p:cNvPr id="8" name="右箭头 7"/>
          <p:cNvSpPr/>
          <p:nvPr/>
        </p:nvSpPr>
        <p:spPr>
          <a:xfrm>
            <a:off x="3242344" y="2064758"/>
            <a:ext cx="1838037" cy="19673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Training</a:t>
            </a:r>
            <a:endParaRPr lang="zh-CN" altLang="en-US" dirty="0"/>
          </a:p>
        </p:txBody>
      </p:sp>
      <p:sp>
        <p:nvSpPr>
          <p:cNvPr id="9" name="右箭头 8"/>
          <p:cNvSpPr/>
          <p:nvPr/>
        </p:nvSpPr>
        <p:spPr>
          <a:xfrm>
            <a:off x="3320473" y="4812575"/>
            <a:ext cx="1778002" cy="54494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Testing</a:t>
            </a:r>
            <a:endParaRPr lang="zh-CN" altLang="en-US" dirty="0"/>
          </a:p>
        </p:txBody>
      </p:sp>
      <p:sp>
        <p:nvSpPr>
          <p:cNvPr id="10" name="右箭头 9"/>
          <p:cNvSpPr/>
          <p:nvPr/>
        </p:nvSpPr>
        <p:spPr>
          <a:xfrm>
            <a:off x="8275783" y="4849520"/>
            <a:ext cx="905162" cy="4710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180945" y="4406174"/>
            <a:ext cx="2697018" cy="135774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Decoded</a:t>
            </a:r>
          </a:p>
          <a:p>
            <a:pPr algn="ctr"/>
            <a:r>
              <a:rPr lang="en-US" altLang="zh-CN" dirty="0" smtClean="0"/>
              <a:t>rat’s </a:t>
            </a:r>
            <a:r>
              <a:rPr lang="zh-CN" altLang="zh-CN" dirty="0" smtClean="0"/>
              <a:t>l</a:t>
            </a:r>
            <a:r>
              <a:rPr lang="en-US" altLang="zh-CN" dirty="0" smtClean="0"/>
              <a:t>ever-press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state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7653868" y="5642330"/>
            <a:ext cx="4224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Submit decoded result</a:t>
            </a:r>
          </a:p>
          <a:p>
            <a:r>
              <a:rPr lang="en-US" altLang="zh-CN" dirty="0" smtClean="0"/>
              <a:t>Then we’ll compare your submissions with </a:t>
            </a:r>
            <a:r>
              <a:rPr lang="en-US" altLang="zh-CN" b="1" dirty="0" smtClean="0">
                <a:solidFill>
                  <a:srgbClr val="FF0000"/>
                </a:solidFill>
              </a:rPr>
              <a:t>ground truth</a:t>
            </a:r>
            <a:r>
              <a:rPr lang="en-US" altLang="zh-CN" dirty="0" smtClean="0"/>
              <a:t>.</a:t>
            </a:r>
            <a:r>
              <a:rPr lang="en-US" altLang="zh-CN" dirty="0"/>
              <a:t> H</a:t>
            </a:r>
            <a:r>
              <a:rPr lang="en-US" altLang="zh-CN" dirty="0" smtClean="0"/>
              <a:t>igher accuracy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 is better.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8318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Data description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11300"/>
            <a:ext cx="10515600" cy="4351338"/>
          </a:xfrm>
        </p:spPr>
        <p:txBody>
          <a:bodyPr/>
          <a:lstStyle/>
          <a:p>
            <a:r>
              <a:rPr lang="en-US" altLang="zh-CN" i="1" dirty="0" err="1" smtClean="0"/>
              <a:t>trainSpike</a:t>
            </a:r>
            <a:r>
              <a:rPr lang="en-US" altLang="zh-CN" dirty="0" smtClean="0"/>
              <a:t> </a:t>
            </a:r>
            <a:r>
              <a:rPr lang="en-US" altLang="zh-CN" dirty="0" smtClean="0"/>
              <a:t>(16X13145)</a:t>
            </a:r>
          </a:p>
          <a:p>
            <a:pPr lvl="1"/>
            <a:r>
              <a:rPr lang="en-US" altLang="zh-CN" dirty="0" smtClean="0"/>
              <a:t>Row represents different channel</a:t>
            </a:r>
          </a:p>
          <a:p>
            <a:pPr lvl="1"/>
            <a:r>
              <a:rPr lang="en-US" altLang="zh-CN" dirty="0" smtClean="0"/>
              <a:t>Column represents the time sequence of the experiment </a:t>
            </a:r>
          </a:p>
          <a:p>
            <a:pPr lvl="1"/>
            <a:r>
              <a:rPr lang="en-US" altLang="zh-CN" dirty="0" smtClean="0"/>
              <a:t>Value represents the </a:t>
            </a:r>
            <a:r>
              <a:rPr lang="en-US" altLang="zh-CN" dirty="0" smtClean="0">
                <a:solidFill>
                  <a:srgbClr val="FF0000"/>
                </a:solidFill>
              </a:rPr>
              <a:t>spike count </a:t>
            </a:r>
            <a:r>
              <a:rPr lang="en-US" altLang="zh-CN" dirty="0" smtClean="0"/>
              <a:t>in that time window (</a:t>
            </a:r>
            <a:r>
              <a:rPr lang="en-US" altLang="zh-CN" dirty="0"/>
              <a:t>100ms)</a:t>
            </a:r>
          </a:p>
          <a:p>
            <a:pPr lvl="1"/>
            <a:endParaRPr lang="en-US" altLang="zh-CN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090263" y="3800181"/>
            <a:ext cx="50057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trainSpike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j)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represents the spike count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time interval (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-1)*100 ~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*100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-th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channel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844141" y="3291511"/>
            <a:ext cx="7234649" cy="3692763"/>
            <a:chOff x="4844141" y="3317637"/>
            <a:chExt cx="7234649" cy="3692763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3"/>
            <a:srcRect t="1" r="37240" b="-4275"/>
            <a:stretch/>
          </p:blipFill>
          <p:spPr>
            <a:xfrm>
              <a:off x="6468714" y="3362993"/>
              <a:ext cx="5610076" cy="3647407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6244046" y="5862638"/>
              <a:ext cx="5834744" cy="22465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8760823" y="3389980"/>
              <a:ext cx="566057" cy="346801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273752" y="3317637"/>
              <a:ext cx="12714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400~500ms</a:t>
              </a:r>
              <a:endPara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844141" y="5790298"/>
              <a:ext cx="13498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Channel 12</a:t>
              </a:r>
              <a:endPara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188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 description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i="1" dirty="0" err="1" smtClean="0"/>
              <a:t>trainState</a:t>
            </a:r>
            <a:r>
              <a:rPr lang="en-US" altLang="zh-CN" dirty="0" smtClean="0"/>
              <a:t> (1X13145)</a:t>
            </a:r>
            <a:endParaRPr lang="en-US" altLang="zh-CN" dirty="0"/>
          </a:p>
          <a:p>
            <a:pPr lvl="1"/>
            <a:r>
              <a:rPr lang="en-US" altLang="zh-CN" dirty="0" smtClean="0"/>
              <a:t>Column represents the time sequence</a:t>
            </a:r>
          </a:p>
          <a:p>
            <a:pPr lvl="1"/>
            <a:r>
              <a:rPr lang="en-US" altLang="zh-CN" dirty="0" smtClean="0"/>
              <a:t>0 represents the rest (not press) state</a:t>
            </a:r>
          </a:p>
          <a:p>
            <a:pPr lvl="1"/>
            <a:r>
              <a:rPr lang="en-US" altLang="zh-CN" dirty="0" smtClean="0"/>
              <a:t>1 represents the press state</a:t>
            </a:r>
          </a:p>
          <a:p>
            <a:pPr lvl="1"/>
            <a:r>
              <a:rPr lang="en-US" altLang="zh-CN" dirty="0" err="1" smtClean="0"/>
              <a:t>NaN</a:t>
            </a:r>
            <a:r>
              <a:rPr lang="en-US" altLang="zh-CN" dirty="0" smtClean="0"/>
              <a:t> means the state is not clear, we do not use these states to train our model</a:t>
            </a:r>
            <a:endParaRPr lang="zh-CN" alt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67562" y="4355522"/>
            <a:ext cx="10856876" cy="934746"/>
            <a:chOff x="667562" y="4355522"/>
            <a:chExt cx="10856876" cy="934746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7562" y="4490459"/>
              <a:ext cx="10856876" cy="66487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420106" y="4355522"/>
              <a:ext cx="19690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149700~149800ms</a:t>
              </a:r>
              <a:endPara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020998" y="4702629"/>
              <a:ext cx="635726" cy="58763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5890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 description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03892"/>
            <a:ext cx="10515600" cy="4351338"/>
          </a:xfrm>
        </p:spPr>
        <p:txBody>
          <a:bodyPr/>
          <a:lstStyle/>
          <a:p>
            <a:r>
              <a:rPr lang="en-US" altLang="zh-CN" i="1" dirty="0" err="1" smtClean="0"/>
              <a:t>testSpike</a:t>
            </a:r>
            <a:r>
              <a:rPr lang="en-US" altLang="zh-CN" i="1" dirty="0" smtClean="0"/>
              <a:t> </a:t>
            </a:r>
            <a:r>
              <a:rPr lang="en-US" altLang="zh-CN" dirty="0" smtClean="0"/>
              <a:t>(16X3656) </a:t>
            </a:r>
          </a:p>
          <a:p>
            <a:pPr lvl="1"/>
            <a:r>
              <a:rPr lang="en-US" altLang="zh-CN" dirty="0" smtClean="0"/>
              <a:t>Structure of </a:t>
            </a:r>
            <a:r>
              <a:rPr lang="en-US" altLang="zh-CN" i="1" dirty="0" err="1" smtClean="0"/>
              <a:t>testSpike</a:t>
            </a:r>
            <a:r>
              <a:rPr lang="en-US" altLang="zh-CN" dirty="0" smtClean="0"/>
              <a:t> is the same as </a:t>
            </a:r>
            <a:r>
              <a:rPr lang="en-US" altLang="zh-CN" i="1" dirty="0" err="1" smtClean="0"/>
              <a:t>trainSpike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Decode the rat’s state for all the time stored in </a:t>
            </a:r>
            <a:r>
              <a:rPr lang="en-US" altLang="zh-CN" i="1" dirty="0" err="1" smtClean="0"/>
              <a:t>testSpike</a:t>
            </a:r>
            <a:r>
              <a:rPr lang="en-US" altLang="zh-CN" i="1" dirty="0" smtClean="0"/>
              <a:t>, and obtain </a:t>
            </a:r>
            <a:r>
              <a:rPr lang="en-US" altLang="zh-CN" i="1" dirty="0" err="1" smtClean="0"/>
              <a:t>testState</a:t>
            </a:r>
            <a:r>
              <a:rPr lang="en-US" altLang="zh-CN" dirty="0"/>
              <a:t>(1X3656)</a:t>
            </a:r>
          </a:p>
          <a:p>
            <a:pPr lvl="1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586" y="3167690"/>
            <a:ext cx="8862828" cy="345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08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Step 0. Check the training data</a:t>
            </a:r>
            <a:endParaRPr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0" y="1976197"/>
            <a:ext cx="4996722" cy="3877599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2463963" y="5786064"/>
            <a:ext cx="1499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Roughly 60%</a:t>
            </a:r>
          </a:p>
          <a:p>
            <a:r>
              <a:rPr lang="en-US" altLang="zh-CN" dirty="0" smtClean="0"/>
              <a:t>Lower bound</a:t>
            </a:r>
            <a:endParaRPr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50" y="1976197"/>
            <a:ext cx="5563144" cy="3877600"/>
          </a:xfrm>
          <a:prstGeom prst="rect">
            <a:avLst/>
          </a:prstGeom>
        </p:spPr>
      </p:pic>
      <p:sp>
        <p:nvSpPr>
          <p:cNvPr id="6" name="文本框 12"/>
          <p:cNvSpPr txBox="1"/>
          <p:nvPr/>
        </p:nvSpPr>
        <p:spPr>
          <a:xfrm>
            <a:off x="8576896" y="5870730"/>
            <a:ext cx="155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Roughly 70%</a:t>
            </a:r>
          </a:p>
        </p:txBody>
      </p:sp>
    </p:spTree>
    <p:extLst>
      <p:ext uri="{BB962C8B-B14F-4D97-AF65-F5344CB8AC3E}">
        <p14:creationId xmlns:p14="http://schemas.microsoft.com/office/powerpoint/2010/main" val="309766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43630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Step 1. </a:t>
            </a:r>
            <a:r>
              <a:rPr lang="en-US" altLang="zh-CN" dirty="0" smtClean="0"/>
              <a:t>Preprocessing (e.g. </a:t>
            </a:r>
            <a:r>
              <a:rPr lang="en-US" altLang="zh-CN" dirty="0" smtClean="0"/>
              <a:t>consider history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45336"/>
            <a:ext cx="10515600" cy="4351338"/>
          </a:xfrm>
        </p:spPr>
        <p:txBody>
          <a:bodyPr/>
          <a:lstStyle/>
          <a:p>
            <a:r>
              <a:rPr lang="en-US" altLang="zh-CN" dirty="0" smtClean="0"/>
              <a:t>The rat’s movement is a continuous process</a:t>
            </a:r>
          </a:p>
          <a:p>
            <a:r>
              <a:rPr lang="en-US" altLang="zh-CN" dirty="0" smtClean="0"/>
              <a:t>The previous spikes might contribute to the current movement</a:t>
            </a:r>
          </a:p>
          <a:p>
            <a:r>
              <a:rPr lang="en-US" altLang="zh-CN" dirty="0" smtClean="0"/>
              <a:t>Consider </a:t>
            </a:r>
            <a:r>
              <a:rPr lang="en-US" altLang="zh-CN" dirty="0" smtClean="0"/>
              <a:t>spike history might help improve the decoding results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719" y="3015871"/>
            <a:ext cx="8939035" cy="349788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375566" y="3075709"/>
            <a:ext cx="563419" cy="355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n w="0">
                  <a:noFill/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</a:t>
            </a:r>
            <a:endParaRPr lang="zh-CN" altLang="en-US" dirty="0">
              <a:ln w="0">
                <a:noFill/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13567" y="3075709"/>
            <a:ext cx="563419" cy="355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n w="0">
                  <a:noFill/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</a:t>
            </a:r>
            <a:r>
              <a:rPr lang="en-US" altLang="zh-CN" dirty="0" smtClean="0">
                <a:ln w="0">
                  <a:noFill/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-1</a:t>
            </a:r>
            <a:endParaRPr lang="zh-CN" altLang="en-US" dirty="0">
              <a:ln w="0">
                <a:noFill/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4042332" y="3075709"/>
            <a:ext cx="563419" cy="355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n w="0">
                  <a:noFill/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t-2</a:t>
            </a:r>
            <a:endParaRPr lang="zh-CN" altLang="en-US" dirty="0">
              <a:ln w="0">
                <a:noFill/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21606" y="3075709"/>
            <a:ext cx="563419" cy="355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n w="0">
                  <a:noFill/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t-n</a:t>
            </a:r>
            <a:endParaRPr lang="zh-CN" altLang="en-US" dirty="0">
              <a:ln w="0">
                <a:noFill/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0378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9397</TotalTime>
  <Words>742</Words>
  <Application>Microsoft Office PowerPoint</Application>
  <PresentationFormat>Widescreen</PresentationFormat>
  <Paragraphs>132</Paragraphs>
  <Slides>14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宋体</vt:lpstr>
      <vt:lpstr>等线</vt:lpstr>
      <vt:lpstr>Arial</vt:lpstr>
      <vt:lpstr>Calibri</vt:lpstr>
      <vt:lpstr>Calibri Light</vt:lpstr>
      <vt:lpstr>Times</vt:lpstr>
      <vt:lpstr>Times New Roman</vt:lpstr>
      <vt:lpstr>Office Theme</vt:lpstr>
      <vt:lpstr>ELEC4830/BIEN 4310 Final Project</vt:lpstr>
      <vt:lpstr>Experiment paradigm</vt:lpstr>
      <vt:lpstr>Objective</vt:lpstr>
      <vt:lpstr>Procedure</vt:lpstr>
      <vt:lpstr>Data description</vt:lpstr>
      <vt:lpstr>Data description</vt:lpstr>
      <vt:lpstr>Data description</vt:lpstr>
      <vt:lpstr>Step 0. Check the training data</vt:lpstr>
      <vt:lpstr>Step 1. Preprocessing (e.g. consider history)</vt:lpstr>
      <vt:lpstr>Step 2. Run your algorithms</vt:lpstr>
      <vt:lpstr>Tips for different algorithms</vt:lpstr>
      <vt:lpstr>Submission name format</vt:lpstr>
      <vt:lpstr>Report</vt:lpstr>
      <vt:lpstr>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ELEC4010J Final Project</dc:title>
  <dc:creator>Xiang ZHANG</dc:creator>
  <cp:lastModifiedBy>HUANG, Yifan</cp:lastModifiedBy>
  <cp:revision>144</cp:revision>
  <dcterms:created xsi:type="dcterms:W3CDTF">2018-05-04T06:34:48Z</dcterms:created>
  <dcterms:modified xsi:type="dcterms:W3CDTF">2019-05-08T07:06:05Z</dcterms:modified>
</cp:coreProperties>
</file>

<file path=docProps/thumbnail.jpeg>
</file>